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8" r:id="rId2"/>
  </p:sldMasterIdLst>
  <p:notesMasterIdLst>
    <p:notesMasterId r:id="rId49"/>
  </p:notesMasterIdLst>
  <p:sldIdLst>
    <p:sldId id="263" r:id="rId3"/>
    <p:sldId id="300" r:id="rId4"/>
    <p:sldId id="303" r:id="rId5"/>
    <p:sldId id="305" r:id="rId6"/>
    <p:sldId id="262" r:id="rId7"/>
    <p:sldId id="304" r:id="rId8"/>
    <p:sldId id="257" r:id="rId9"/>
    <p:sldId id="313" r:id="rId10"/>
    <p:sldId id="296" r:id="rId11"/>
    <p:sldId id="297" r:id="rId12"/>
    <p:sldId id="311" r:id="rId13"/>
    <p:sldId id="258" r:id="rId14"/>
    <p:sldId id="267" r:id="rId15"/>
    <p:sldId id="268" r:id="rId16"/>
    <p:sldId id="298" r:id="rId17"/>
    <p:sldId id="269" r:id="rId18"/>
    <p:sldId id="299" r:id="rId19"/>
    <p:sldId id="282" r:id="rId20"/>
    <p:sldId id="278" r:id="rId21"/>
    <p:sldId id="307" r:id="rId22"/>
    <p:sldId id="306" r:id="rId23"/>
    <p:sldId id="312" r:id="rId24"/>
    <p:sldId id="272" r:id="rId25"/>
    <p:sldId id="279" r:id="rId26"/>
    <p:sldId id="273" r:id="rId27"/>
    <p:sldId id="275" r:id="rId28"/>
    <p:sldId id="276" r:id="rId29"/>
    <p:sldId id="308" r:id="rId30"/>
    <p:sldId id="280" r:id="rId31"/>
    <p:sldId id="283" r:id="rId32"/>
    <p:sldId id="281" r:id="rId33"/>
    <p:sldId id="284" r:id="rId34"/>
    <p:sldId id="309" r:id="rId35"/>
    <p:sldId id="286" r:id="rId36"/>
    <p:sldId id="287" r:id="rId37"/>
    <p:sldId id="288" r:id="rId38"/>
    <p:sldId id="294" r:id="rId39"/>
    <p:sldId id="289" r:id="rId40"/>
    <p:sldId id="295" r:id="rId41"/>
    <p:sldId id="290" r:id="rId42"/>
    <p:sldId id="291" r:id="rId43"/>
    <p:sldId id="310" r:id="rId44"/>
    <p:sldId id="292" r:id="rId45"/>
    <p:sldId id="301" r:id="rId46"/>
    <p:sldId id="293" r:id="rId47"/>
    <p:sldId id="302" r:id="rId48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678" y="102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D2CC3-DFE7-4A37-B0A9-3D04CADF1382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235D7-D467-4DD7-90B7-8216CCEBB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40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5600" y="-359912"/>
            <a:ext cx="5324400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9292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9810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1746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8168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D55E459B-DA66-4C96-9FF9-468444E3AA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934" b="25811"/>
          <a:stretch/>
        </p:blipFill>
        <p:spPr>
          <a:xfrm>
            <a:off x="293716" y="313615"/>
            <a:ext cx="10928465" cy="5852944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7862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827" y="-1"/>
            <a:ext cx="4795330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96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9" imgW="2279520" imgH="1310400" progId="Photoshop.Image.18">
                  <p:embed/>
                </p:oleObj>
              </mc:Choice>
              <mc:Fallback>
                <p:oleObj name="Image" r:id="rId9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</p:spTree>
    <p:extLst>
      <p:ext uri="{BB962C8B-B14F-4D97-AF65-F5344CB8AC3E}">
        <p14:creationId xmlns:p14="http://schemas.microsoft.com/office/powerpoint/2010/main" val="4369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sldNum="0" hdr="0" ftr="0" dt="0"/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kjmackey.wordpress.com/" TargetMode="External"/><Relationship Id="rId2" Type="http://schemas.openxmlformats.org/officeDocument/2006/relationships/hyperlink" Target="mailto:kevin@mackey.nam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kjmackey.wordpress.com/" TargetMode="External"/><Relationship Id="rId2" Type="http://schemas.openxmlformats.org/officeDocument/2006/relationships/hyperlink" Target="mailto:kevin@mackey.name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vinjmackey/SQLSaturdayLA2021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kjmackey.wordpress.com/" TargetMode="External"/><Relationship Id="rId2" Type="http://schemas.openxmlformats.org/officeDocument/2006/relationships/hyperlink" Target="mailto:kevin@mackey.nam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kjmackey.wordpress.com/" TargetMode="External"/><Relationship Id="rId2" Type="http://schemas.openxmlformats.org/officeDocument/2006/relationships/hyperlink" Target="mailto:kevin@mackey.nam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Don’t just Code it—Generate it!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Kevin J Mackey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say: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70743" y="1416585"/>
            <a:ext cx="3953196" cy="4680000"/>
          </a:xfrm>
        </p:spPr>
        <p:txBody>
          <a:bodyPr/>
          <a:lstStyle/>
          <a:p>
            <a:r>
              <a:rPr lang="en-US" dirty="0"/>
              <a:t>Use metadata to make your code.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84232" y="2508584"/>
            <a:ext cx="3988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Do what you want.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548" y="3043988"/>
            <a:ext cx="3319487" cy="221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02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244" y="1892258"/>
            <a:ext cx="5511300" cy="2695658"/>
          </a:xfrm>
        </p:spPr>
        <p:txBody>
          <a:bodyPr/>
          <a:lstStyle/>
          <a:p>
            <a:r>
              <a:rPr lang="en-US" dirty="0"/>
              <a:t>History/Why</a:t>
            </a:r>
          </a:p>
        </p:txBody>
      </p:sp>
    </p:spTree>
    <p:extLst>
      <p:ext uri="{BB962C8B-B14F-4D97-AF65-F5344CB8AC3E}">
        <p14:creationId xmlns:p14="http://schemas.microsoft.com/office/powerpoint/2010/main" val="80369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History/Why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4533" y="1231374"/>
            <a:ext cx="5814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in the day: COBOL Generator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16" y="2156192"/>
            <a:ext cx="1238250" cy="152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345265" y="2733526"/>
            <a:ext cx="337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in 2004 (Kathleen Dollard)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315" y="857858"/>
            <a:ext cx="1066800" cy="152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094666" y="1725074"/>
            <a:ext cx="288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2017 (Nick Harrison)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3971" y="5090211"/>
            <a:ext cx="323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Still in 2017 (Bill Fellows et al.)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83326" y="4479552"/>
            <a:ext cx="1069848" cy="15270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10D3F-5FFC-4F5B-9286-3433D561F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481" y="3434946"/>
            <a:ext cx="3972687" cy="9523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B2D271-26E0-440C-960B-44708634AF8C}"/>
              </a:ext>
            </a:extLst>
          </p:cNvPr>
          <p:cNvSpPr txBox="1"/>
          <p:nvPr/>
        </p:nvSpPr>
        <p:spPr>
          <a:xfrm>
            <a:off x="6178986" y="3726470"/>
            <a:ext cx="462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 and beyond: </a:t>
            </a:r>
            <a:r>
              <a:rPr lang="en-US" dirty="0" err="1"/>
              <a:t>Telosys</a:t>
            </a:r>
            <a:r>
              <a:rPr lang="en-US" dirty="0"/>
              <a:t> (Laurent Guerin)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5645D02-BE80-4F47-9767-1709CA9B4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796" y="4400752"/>
            <a:ext cx="3195543" cy="12672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5B2802-8A13-48E0-93DE-1812A03BECCB}"/>
              </a:ext>
            </a:extLst>
          </p:cNvPr>
          <p:cNvSpPr txBox="1"/>
          <p:nvPr/>
        </p:nvSpPr>
        <p:spPr>
          <a:xfrm>
            <a:off x="5526285" y="5600404"/>
            <a:ext cx="288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 C# Code Generators</a:t>
            </a:r>
          </a:p>
        </p:txBody>
      </p:sp>
    </p:spTree>
    <p:extLst>
      <p:ext uri="{BB962C8B-B14F-4D97-AF65-F5344CB8AC3E}">
        <p14:creationId xmlns:p14="http://schemas.microsoft.com/office/powerpoint/2010/main" val="2956876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Says who?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5" y="1439814"/>
            <a:ext cx="10893526" cy="1127038"/>
          </a:xfrm>
        </p:spPr>
        <p:txBody>
          <a:bodyPr>
            <a:normAutofit/>
          </a:bodyPr>
          <a:lstStyle/>
          <a:p>
            <a:r>
              <a:rPr lang="en-US" sz="2800" dirty="0"/>
              <a:t>Rocky </a:t>
            </a:r>
            <a:r>
              <a:rPr lang="en-US" sz="2800" dirty="0" err="1"/>
              <a:t>Lhokta</a:t>
            </a:r>
            <a:r>
              <a:rPr lang="en-US" sz="2800" dirty="0"/>
              <a:t>: “You know you need a code generator when your coding process can be described as an algorithm.”</a:t>
            </a:r>
          </a:p>
        </p:txBody>
      </p:sp>
      <p:sp>
        <p:nvSpPr>
          <p:cNvPr id="5" name="Content Placeholder 18"/>
          <p:cNvSpPr txBox="1">
            <a:spLocks/>
          </p:cNvSpPr>
          <p:nvPr/>
        </p:nvSpPr>
        <p:spPr>
          <a:xfrm>
            <a:off x="314275" y="2775127"/>
            <a:ext cx="11148382" cy="837478"/>
          </a:xfrm>
          <a:prstGeom prst="rect">
            <a:avLst/>
          </a:prstGeom>
        </p:spPr>
        <p:txBody>
          <a:bodyPr vert="horz" lIns="0" tIns="0" rIns="0" bIns="0" rtlCol="0" anchor="t">
            <a:normAutofit fontScale="77500" lnSpcReduction="20000"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Alan Cameron Wills et al: "To obtain the full benefit of code generation, try to generate program code instead of configuration files."</a:t>
            </a:r>
          </a:p>
        </p:txBody>
      </p:sp>
      <p:sp>
        <p:nvSpPr>
          <p:cNvPr id="6" name="Content Placeholder 18"/>
          <p:cNvSpPr txBox="1">
            <a:spLocks/>
          </p:cNvSpPr>
          <p:nvPr/>
        </p:nvSpPr>
        <p:spPr>
          <a:xfrm>
            <a:off x="314275" y="3914723"/>
            <a:ext cx="10893526" cy="693786"/>
          </a:xfrm>
          <a:prstGeom prst="rect">
            <a:avLst/>
          </a:prstGeom>
        </p:spPr>
        <p:txBody>
          <a:bodyPr vert="horz" lIns="0" tIns="0" rIns="0" bIns="0" rtlCol="0" anchor="t">
            <a:normAutofit fontScale="77500" lnSpcReduction="20000"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Remus </a:t>
            </a:r>
            <a:r>
              <a:rPr lang="en-US" dirty="0" err="1"/>
              <a:t>Rusanu</a:t>
            </a:r>
            <a:r>
              <a:rPr lang="en-US" dirty="0"/>
              <a:t>: "...I think you should use some sort of template/code generation when creating SSB activated process…”</a:t>
            </a:r>
          </a:p>
        </p:txBody>
      </p:sp>
      <p:sp>
        <p:nvSpPr>
          <p:cNvPr id="7" name="Content Placeholder 18"/>
          <p:cNvSpPr txBox="1">
            <a:spLocks/>
          </p:cNvSpPr>
          <p:nvPr/>
        </p:nvSpPr>
        <p:spPr>
          <a:xfrm>
            <a:off x="314275" y="5107577"/>
            <a:ext cx="10893526" cy="787403"/>
          </a:xfrm>
          <a:prstGeom prst="rect">
            <a:avLst/>
          </a:prstGeom>
        </p:spPr>
        <p:txBody>
          <a:bodyPr vert="horz" lIns="0" tIns="0" rIns="0" bIns="0" rtlCol="0" anchor="t">
            <a:normAutofit fontScale="77500" lnSpcReduction="20000"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Nick Harrison: “...get the best of both worlds by using table-driven business logic to drive the generation of compiled code…”</a:t>
            </a:r>
          </a:p>
        </p:txBody>
      </p:sp>
    </p:spTree>
    <p:extLst>
      <p:ext uri="{BB962C8B-B14F-4D97-AF65-F5344CB8AC3E}">
        <p14:creationId xmlns:p14="http://schemas.microsoft.com/office/powerpoint/2010/main" val="2935368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54432" y="1949609"/>
            <a:ext cx="7033452" cy="3341193"/>
          </a:xfrm>
        </p:spPr>
        <p:txBody>
          <a:bodyPr/>
          <a:lstStyle/>
          <a:p>
            <a:r>
              <a:rPr lang="en-US" dirty="0"/>
              <a:t>We’re already doing it: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“Old code lying around”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Stack Overflow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MSDN Doc Pages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135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53518" y="1912998"/>
            <a:ext cx="8031903" cy="3753875"/>
          </a:xfrm>
        </p:spPr>
        <p:txBody>
          <a:bodyPr>
            <a:normAutofit/>
          </a:bodyPr>
          <a:lstStyle/>
          <a:p>
            <a:r>
              <a:rPr lang="en-US" dirty="0"/>
              <a:t>Sometimes there’s just too much to do</a:t>
            </a:r>
          </a:p>
          <a:p>
            <a:pPr lvl="2"/>
            <a:r>
              <a:rPr lang="en-US" sz="2800" dirty="0"/>
              <a:t>Service Broker messages:</a:t>
            </a:r>
          </a:p>
          <a:p>
            <a:pPr marL="2299579" lvl="3" indent="-571500">
              <a:buFont typeface="Arial" panose="020B0604020202020204" pitchFamily="34" charset="0"/>
              <a:buChar char="•"/>
            </a:pPr>
            <a:r>
              <a:rPr lang="en-US" dirty="0"/>
              <a:t>Queues</a:t>
            </a:r>
          </a:p>
          <a:p>
            <a:pPr marL="2299579" lvl="3" indent="-571500">
              <a:buFont typeface="Arial" panose="020B0604020202020204" pitchFamily="34" charset="0"/>
              <a:buChar char="•"/>
            </a:pPr>
            <a:r>
              <a:rPr lang="en-US" dirty="0"/>
              <a:t>Services</a:t>
            </a:r>
          </a:p>
          <a:p>
            <a:pPr marL="2299579" lvl="3" indent="-571500">
              <a:buFont typeface="Arial" panose="020B0604020202020204" pitchFamily="34" charset="0"/>
              <a:buChar char="•"/>
            </a:pPr>
            <a:r>
              <a:rPr lang="en-US" dirty="0"/>
              <a:t>Routes</a:t>
            </a:r>
          </a:p>
          <a:p>
            <a:pPr marL="2299579" lvl="3" indent="-571500">
              <a:buFont typeface="Arial" panose="020B0604020202020204" pitchFamily="34" charset="0"/>
              <a:buChar char="•"/>
            </a:pPr>
            <a:r>
              <a:rPr lang="en-US" dirty="0"/>
              <a:t>Stored Procedures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Angular!</a:t>
            </a:r>
          </a:p>
        </p:txBody>
      </p:sp>
    </p:spTree>
    <p:extLst>
      <p:ext uri="{BB962C8B-B14F-4D97-AF65-F5344CB8AC3E}">
        <p14:creationId xmlns:p14="http://schemas.microsoft.com/office/powerpoint/2010/main" val="168415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53519" y="1912999"/>
            <a:ext cx="7033452" cy="3034216"/>
          </a:xfrm>
        </p:spPr>
        <p:txBody>
          <a:bodyPr/>
          <a:lstStyle/>
          <a:p>
            <a:r>
              <a:rPr lang="en-US" dirty="0"/>
              <a:t>We’re already doing it: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Some of our “Old code”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Global Search &amp; Replace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Fix the results of the above…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Extend samples we found (or </a:t>
            </a:r>
            <a:r>
              <a:rPr lang="en-US" sz="2400" dirty="0" err="1"/>
              <a:t>Quickstarts</a:t>
            </a:r>
            <a:r>
              <a:rPr lang="en-US" sz="2400" dirty="0"/>
              <a:t>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Code Snippets/Templates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9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53519" y="1912998"/>
            <a:ext cx="7466418" cy="35734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We’re </a:t>
            </a:r>
            <a:r>
              <a:rPr lang="en-US" sz="3900" dirty="0"/>
              <a:t>already</a:t>
            </a:r>
            <a:r>
              <a:rPr lang="en-US" dirty="0"/>
              <a:t> doing it: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600" dirty="0"/>
              <a:t>Some of our </a:t>
            </a:r>
            <a:r>
              <a:rPr lang="en-US" sz="2600"/>
              <a:t>“Old code”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600" dirty="0"/>
              <a:t>Global Search &amp; Replace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600" dirty="0"/>
              <a:t>Fix the results of the above…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600" dirty="0"/>
              <a:t>Extend samples we found</a:t>
            </a:r>
            <a:r>
              <a:rPr lang="en-US" sz="2800" dirty="0"/>
              <a:t> (or </a:t>
            </a:r>
            <a:r>
              <a:rPr lang="en-US" sz="2800" dirty="0" err="1"/>
              <a:t>Quickstarts</a:t>
            </a:r>
            <a:r>
              <a:rPr lang="en-US" sz="2800" dirty="0"/>
              <a:t>)</a:t>
            </a:r>
            <a:endParaRPr lang="en-US" sz="2600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600" dirty="0"/>
              <a:t>Code Snippets/Templates</a:t>
            </a:r>
          </a:p>
          <a:p>
            <a:r>
              <a:rPr lang="en-US" dirty="0"/>
              <a:t>Maybe: write a </a:t>
            </a:r>
            <a:r>
              <a:rPr lang="en-US" dirty="0" err="1"/>
              <a:t>String.Replace</a:t>
            </a:r>
            <a:r>
              <a:rPr lang="en-US" dirty="0"/>
              <a:t>() function that gets rid of some of the drudgery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651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64" y="1080363"/>
            <a:ext cx="8072178" cy="50051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Dynamic SQL</a:t>
            </a:r>
          </a:p>
        </p:txBody>
      </p:sp>
    </p:spTree>
    <p:extLst>
      <p:ext uri="{BB962C8B-B14F-4D97-AF65-F5344CB8AC3E}">
        <p14:creationId xmlns:p14="http://schemas.microsoft.com/office/powerpoint/2010/main" val="2248820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64" y="1080363"/>
            <a:ext cx="8072178" cy="50051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Dynamic SQL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65495" y="3404937"/>
            <a:ext cx="323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somewhere at the end…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819" y="3711870"/>
            <a:ext cx="4485714" cy="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6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</p:spPr>
        <p:txBody>
          <a:bodyPr anchor="ctr">
            <a:normAutofit/>
          </a:bodyPr>
          <a:lstStyle/>
          <a:p>
            <a:r>
              <a:rPr lang="en-US" dirty="0"/>
              <a:t>Thank You to our Sponsors!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50A84FE-01C7-4676-8809-CAFE9B3AF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56" y="1439813"/>
            <a:ext cx="9502538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9105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Templates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38" y="1077321"/>
            <a:ext cx="6756938" cy="54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51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Templates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38" y="1048425"/>
            <a:ext cx="7808536" cy="543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29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0" y="1892258"/>
            <a:ext cx="6191544" cy="2695658"/>
          </a:xfrm>
        </p:spPr>
        <p:txBody>
          <a:bodyPr/>
          <a:lstStyle/>
          <a:p>
            <a:r>
              <a:rPr lang="en-US" dirty="0"/>
              <a:t>Code Generator Anatomy</a:t>
            </a:r>
          </a:p>
        </p:txBody>
      </p:sp>
    </p:spTree>
    <p:extLst>
      <p:ext uri="{BB962C8B-B14F-4D97-AF65-F5344CB8AC3E}">
        <p14:creationId xmlns:p14="http://schemas.microsoft.com/office/powerpoint/2010/main" val="657794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Generator Anatomy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54342" y="1877419"/>
            <a:ext cx="9227017" cy="334119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Metadata</a:t>
            </a:r>
          </a:p>
          <a:p>
            <a:r>
              <a:rPr lang="en-US" dirty="0"/>
              <a:t>	matched with…</a:t>
            </a:r>
          </a:p>
          <a:p>
            <a:r>
              <a:rPr lang="en-US" dirty="0"/>
              <a:t>Some Template(s)</a:t>
            </a:r>
          </a:p>
          <a:p>
            <a:r>
              <a:rPr lang="en-US" dirty="0"/>
              <a:t>	by a…</a:t>
            </a:r>
          </a:p>
          <a:p>
            <a:r>
              <a:rPr lang="en-US" dirty="0"/>
              <a:t>A Driver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02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341193"/>
          </a:xfrm>
        </p:spPr>
        <p:txBody>
          <a:bodyPr/>
          <a:lstStyle/>
          <a:p>
            <a:r>
              <a:rPr lang="en-US" dirty="0"/>
              <a:t>Three types: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Natural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Hybrid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Custom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568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Metadata—Natural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0357" y="1877419"/>
            <a:ext cx="9233034" cy="3341193"/>
          </a:xfrm>
        </p:spPr>
        <p:txBody>
          <a:bodyPr/>
          <a:lstStyle/>
          <a:p>
            <a:r>
              <a:rPr lang="en-US" dirty="0"/>
              <a:t>INFORMATION_SCHEMA (or </a:t>
            </a:r>
            <a:r>
              <a:rPr lang="en-US" dirty="0" err="1"/>
              <a:t>sys.objects</a:t>
            </a:r>
            <a:r>
              <a:rPr lang="en-US" dirty="0"/>
              <a:t>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Schema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Tables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Columns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67" y="2628900"/>
            <a:ext cx="4634122" cy="231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77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Metadata—Natural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38" y="1265739"/>
            <a:ext cx="10058400" cy="38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14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Generator Anatomy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0357" y="1877419"/>
            <a:ext cx="9233034" cy="3341193"/>
          </a:xfrm>
        </p:spPr>
        <p:txBody>
          <a:bodyPr/>
          <a:lstStyle/>
          <a:p>
            <a:r>
              <a:rPr lang="en-US" dirty="0"/>
              <a:t>Metadata—Natural (in XML)</a:t>
            </a:r>
          </a:p>
          <a:p>
            <a:r>
              <a:rPr lang="en-US" dirty="0"/>
              <a:t>	matched with…</a:t>
            </a:r>
          </a:p>
          <a:p>
            <a:r>
              <a:rPr lang="en-US" dirty="0"/>
              <a:t>An XSLT Template</a:t>
            </a:r>
          </a:p>
          <a:p>
            <a:r>
              <a:rPr lang="en-US" dirty="0"/>
              <a:t>	by a…</a:t>
            </a:r>
          </a:p>
          <a:p>
            <a:r>
              <a:rPr lang="en-US" dirty="0"/>
              <a:t>A C#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58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Generator Anatomy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0357" y="1877419"/>
            <a:ext cx="9233034" cy="3341193"/>
          </a:xfrm>
        </p:spPr>
        <p:txBody>
          <a:bodyPr/>
          <a:lstStyle/>
          <a:p>
            <a:r>
              <a:rPr lang="en-US" dirty="0"/>
              <a:t>Metadata—Natural (in XML)</a:t>
            </a:r>
          </a:p>
          <a:p>
            <a:r>
              <a:rPr lang="en-US" dirty="0"/>
              <a:t>	matched with…</a:t>
            </a:r>
          </a:p>
          <a:p>
            <a:r>
              <a:rPr lang="en-US" dirty="0"/>
              <a:t>An XSLT Template</a:t>
            </a:r>
          </a:p>
          <a:p>
            <a:r>
              <a:rPr lang="en-US" dirty="0"/>
              <a:t>	by a…</a:t>
            </a:r>
          </a:p>
          <a:p>
            <a:r>
              <a:rPr lang="en-US" dirty="0"/>
              <a:t>A C# program								</a:t>
            </a:r>
            <a:r>
              <a:rPr lang="en-US" sz="2400" dirty="0"/>
              <a:t>Let’s see…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614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Metadata—Hybrid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48326" y="1877419"/>
            <a:ext cx="9233034" cy="3341193"/>
          </a:xfrm>
        </p:spPr>
        <p:txBody>
          <a:bodyPr/>
          <a:lstStyle/>
          <a:p>
            <a:r>
              <a:rPr lang="en-US" dirty="0"/>
              <a:t>INFORMATION_SCHEMA (or </a:t>
            </a:r>
            <a:r>
              <a:rPr lang="en-US" dirty="0" err="1"/>
              <a:t>sys.objects</a:t>
            </a:r>
            <a:r>
              <a:rPr lang="en-US" dirty="0"/>
              <a:t>)</a:t>
            </a:r>
          </a:p>
          <a:p>
            <a:r>
              <a:rPr lang="en-US" dirty="0"/>
              <a:t>plus…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Parent/Child tables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Entity grouping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Operation ordering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Parallel/Serial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704" y="2610854"/>
            <a:ext cx="4149558" cy="233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4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826" y="360364"/>
            <a:ext cx="5511300" cy="2695658"/>
          </a:xfrm>
        </p:spPr>
        <p:txBody>
          <a:bodyPr/>
          <a:lstStyle/>
          <a:p>
            <a:r>
              <a:rPr lang="en-US"/>
              <a:t>About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2776" y="4707112"/>
            <a:ext cx="4461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Kevin J Mackey</a:t>
            </a:r>
          </a:p>
          <a:p>
            <a:r>
              <a:rPr lang="en-US" dirty="0">
                <a:hlinkClick r:id="rId2"/>
              </a:rPr>
              <a:t>kevin@mackey.name</a:t>
            </a:r>
            <a:endParaRPr lang="en-US" dirty="0"/>
          </a:p>
          <a:p>
            <a:r>
              <a:rPr lang="en-US" dirty="0">
                <a:hlinkClick r:id="rId3"/>
              </a:rPr>
              <a:t>http://kjmackey.wordpress.com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kevinjmackey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30390" y="2861965"/>
            <a:ext cx="2791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History/Why</a:t>
            </a:r>
          </a:p>
          <a:p>
            <a:r>
              <a:rPr lang="en-US"/>
              <a:t>Code Generator Anatomy</a:t>
            </a:r>
          </a:p>
          <a:p>
            <a:r>
              <a:rPr lang="en-US"/>
              <a:t>Final Thoughts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93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74" y="4660861"/>
            <a:ext cx="10058400" cy="1945646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Metadata—Hybrid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38" y="1265739"/>
            <a:ext cx="10058400" cy="38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35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water, outdoor, animal&#10;&#10;Description automatically generated">
            <a:extLst>
              <a:ext uri="{FF2B5EF4-FFF2-40B4-BE49-F238E27FC236}">
                <a16:creationId xmlns:a16="http://schemas.microsoft.com/office/drawing/2014/main" id="{34A2A82B-0004-4297-9697-C46076CFA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99" y="3852992"/>
            <a:ext cx="5921641" cy="2065575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Metadata—Custom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48326" y="1877419"/>
            <a:ext cx="9233034" cy="3341193"/>
          </a:xfrm>
        </p:spPr>
        <p:txBody>
          <a:bodyPr/>
          <a:lstStyle/>
          <a:p>
            <a:r>
              <a:rPr lang="en-US" dirty="0"/>
              <a:t>Business Rules (anything goes)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Computed Columns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Dimension/Fact tables (and types)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Source/Target Mapping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Metadata Versions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544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Metadata—Custom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39" y="1012177"/>
            <a:ext cx="6445545" cy="53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35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Metadata—Custom</a:t>
            </a:r>
          </a:p>
        </p:txBody>
      </p:sp>
      <p:pic>
        <p:nvPicPr>
          <p:cNvPr id="4" name="Picture 3" descr="Text, timeline&#10;&#10;Description automatically generated">
            <a:extLst>
              <a:ext uri="{FF2B5EF4-FFF2-40B4-BE49-F238E27FC236}">
                <a16:creationId xmlns:a16="http://schemas.microsoft.com/office/drawing/2014/main" id="{39E82CAB-F643-4AFD-93AA-A623924E5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32" y="1080363"/>
            <a:ext cx="4598708" cy="541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17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Generator Anatomy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54342" y="1877419"/>
            <a:ext cx="9227017" cy="3341193"/>
          </a:xfrm>
        </p:spPr>
        <p:txBody>
          <a:bodyPr/>
          <a:lstStyle/>
          <a:p>
            <a:r>
              <a:rPr lang="en-US" dirty="0"/>
              <a:t>Metadata</a:t>
            </a:r>
          </a:p>
          <a:p>
            <a:r>
              <a:rPr lang="en-US" dirty="0"/>
              <a:t>	matched with…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Some Template(s)</a:t>
            </a:r>
          </a:p>
          <a:p>
            <a:r>
              <a:rPr lang="en-US" dirty="0"/>
              <a:t>	by a…</a:t>
            </a:r>
          </a:p>
          <a:p>
            <a:r>
              <a:rPr lang="en-US" dirty="0"/>
              <a:t>A Driver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39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Template(s)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34119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Dealer’s Choice: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XSLT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Text Template Transformation Toolkit (T4)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StringTemplate</a:t>
            </a:r>
            <a:r>
              <a:rPr lang="en-US" sz="2800" dirty="0"/>
              <a:t> (Java engine—from the ANTLR guy)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Python libraries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Microsoft’s Roslyn compiler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Telosys</a:t>
            </a:r>
            <a:r>
              <a:rPr lang="en-US" sz="2800" dirty="0"/>
              <a:t> (Engine based on Apache Velocity)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BIML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251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Template(s)—Python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86" y="1034716"/>
            <a:ext cx="7315922" cy="536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69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Template(s)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341193"/>
          </a:xfrm>
        </p:spPr>
        <p:txBody>
          <a:bodyPr/>
          <a:lstStyle/>
          <a:p>
            <a:r>
              <a:rPr lang="en-US" dirty="0"/>
              <a:t>What to look for: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Looping structures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Conditional expressions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Macro capability (code reuse)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Include file capability (code reuse)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Simplicity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417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Template(s)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341193"/>
          </a:xfrm>
        </p:spPr>
        <p:txBody>
          <a:bodyPr/>
          <a:lstStyle/>
          <a:p>
            <a:r>
              <a:rPr lang="en-US" dirty="0"/>
              <a:t>Examples of </a:t>
            </a:r>
            <a:r>
              <a:rPr lang="en-US" dirty="0" err="1"/>
              <a:t>pyratemp</a:t>
            </a:r>
            <a:r>
              <a:rPr lang="en-US" dirty="0"/>
              <a:t> templates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CRUD Stored Procedures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XPath Parsing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C# code generation (why not?)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62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Template(s)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957404"/>
          </a:xfrm>
        </p:spPr>
        <p:txBody>
          <a:bodyPr/>
          <a:lstStyle/>
          <a:p>
            <a:r>
              <a:rPr lang="en-US" dirty="0"/>
              <a:t>Template approaches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Make decisions in the template—not in the generated code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Don’t use this kind of syntax: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Object_Name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(@@PROCID) </a:t>
            </a:r>
            <a:r>
              <a:rPr lang="en-US" sz="2800" dirty="0"/>
              <a:t>Generate the hardcoded value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Use macros/includes where you can (code reuse)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You know you have your metadata right if you can use it for more than one template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55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826" y="360364"/>
            <a:ext cx="5511300" cy="2695658"/>
          </a:xfrm>
        </p:spPr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776" y="4707112"/>
            <a:ext cx="446160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Kevin J Mackey</a:t>
            </a:r>
          </a:p>
          <a:p>
            <a:r>
              <a:rPr lang="en-US" sz="2800" dirty="0">
                <a:hlinkClick r:id="rId2"/>
              </a:rPr>
              <a:t>kevin@mackey.name</a:t>
            </a:r>
            <a:endParaRPr lang="en-US" sz="2800" dirty="0"/>
          </a:p>
          <a:p>
            <a:r>
              <a:rPr lang="en-US" dirty="0">
                <a:hlinkClick r:id="rId3"/>
              </a:rPr>
              <a:t>http://kjmackey.wordpress.com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kevinjmackey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30390" y="2861965"/>
            <a:ext cx="2791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History/Why</a:t>
            </a:r>
          </a:p>
          <a:p>
            <a:r>
              <a:rPr lang="en-US" dirty="0"/>
              <a:t>Code Generator Anatomy</a:t>
            </a:r>
          </a:p>
          <a:p>
            <a:r>
              <a:rPr lang="en-US" dirty="0"/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2724010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Generator Anatomy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54342" y="1877419"/>
            <a:ext cx="9227017" cy="3341193"/>
          </a:xfrm>
        </p:spPr>
        <p:txBody>
          <a:bodyPr/>
          <a:lstStyle/>
          <a:p>
            <a:r>
              <a:rPr lang="en-US" dirty="0"/>
              <a:t>Metadata</a:t>
            </a:r>
          </a:p>
          <a:p>
            <a:r>
              <a:rPr lang="en-US" dirty="0"/>
              <a:t>	matched with…</a:t>
            </a:r>
          </a:p>
          <a:p>
            <a:r>
              <a:rPr lang="en-US" dirty="0"/>
              <a:t>Some Template(s)</a:t>
            </a:r>
          </a:p>
          <a:p>
            <a:r>
              <a:rPr lang="en-US" dirty="0"/>
              <a:t>	by a…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 Driver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60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Driver Program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341193"/>
          </a:xfrm>
        </p:spPr>
        <p:txBody>
          <a:bodyPr/>
          <a:lstStyle/>
          <a:p>
            <a:r>
              <a:rPr lang="en-US" dirty="0"/>
              <a:t>Anatomy of a driver program: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Command Line parser (what to do?)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Acquire metadata in a form useful to the template(s)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Merge the template(s) and metadata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195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Generator Anatomy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54342" y="1877419"/>
            <a:ext cx="9227017" cy="3341193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Metadata			-»Azure Tables</a:t>
            </a:r>
          </a:p>
          <a:p>
            <a:r>
              <a:rPr lang="en-US" dirty="0"/>
              <a:t>	matched with…</a:t>
            </a:r>
          </a:p>
          <a:p>
            <a:r>
              <a:rPr lang="en-US" dirty="0"/>
              <a:t>Some Template(s)	-</a:t>
            </a:r>
            <a:r>
              <a:rPr lang="en-US" dirty="0">
                <a:solidFill>
                  <a:schemeClr val="tx1"/>
                </a:solidFill>
              </a:rPr>
              <a:t>»</a:t>
            </a:r>
            <a:r>
              <a:rPr lang="en-US" dirty="0" err="1"/>
              <a:t>Pyratemp</a:t>
            </a:r>
            <a:r>
              <a:rPr lang="en-US" dirty="0"/>
              <a:t> (in Blobs)</a:t>
            </a:r>
          </a:p>
          <a:p>
            <a:r>
              <a:rPr lang="en-US" dirty="0"/>
              <a:t>	by a…</a:t>
            </a:r>
          </a:p>
          <a:p>
            <a:r>
              <a:rPr lang="en-US" dirty="0"/>
              <a:t>A Driver program	-</a:t>
            </a:r>
            <a:r>
              <a:rPr lang="en-US" dirty="0">
                <a:solidFill>
                  <a:schemeClr val="tx1"/>
                </a:solidFill>
              </a:rPr>
              <a:t>»</a:t>
            </a:r>
            <a:r>
              <a:rPr lang="en-US" dirty="0"/>
              <a:t>Azure Functions (and JSON)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691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Driver Program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341193"/>
          </a:xfrm>
        </p:spPr>
        <p:txBody>
          <a:bodyPr/>
          <a:lstStyle/>
          <a:p>
            <a:r>
              <a:rPr lang="en-US" dirty="0"/>
              <a:t>Anatomy of a driver program (using Python)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argparse</a:t>
            </a:r>
            <a:endParaRPr lang="en-US" sz="2800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pypyodbc</a:t>
            </a:r>
            <a:endParaRPr lang="en-US" sz="2800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pyratemp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427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Driver Program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341193"/>
          </a:xfrm>
        </p:spPr>
        <p:txBody>
          <a:bodyPr/>
          <a:lstStyle/>
          <a:p>
            <a:r>
              <a:rPr lang="en-US" dirty="0"/>
              <a:t>Anatomy of a driver program (using Python)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argparse</a:t>
            </a:r>
            <a:endParaRPr lang="en-US" sz="2800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pypyodbc</a:t>
            </a:r>
            <a:endParaRPr lang="en-US" sz="2800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pyratemp</a:t>
            </a:r>
            <a:endParaRPr lang="en-US" sz="2800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936205" y="4801646"/>
            <a:ext cx="324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Let’s take a look</a:t>
            </a:r>
          </a:p>
        </p:txBody>
      </p:sp>
    </p:spTree>
    <p:extLst>
      <p:ext uri="{BB962C8B-B14F-4D97-AF65-F5344CB8AC3E}">
        <p14:creationId xmlns:p14="http://schemas.microsoft.com/office/powerpoint/2010/main" val="1621201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444057"/>
            <a:ext cx="9227018" cy="4496118"/>
          </a:xfrm>
        </p:spPr>
        <p:txBody>
          <a:bodyPr/>
          <a:lstStyle/>
          <a:p>
            <a:r>
              <a:rPr lang="en-US" dirty="0"/>
              <a:t>Metadata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All you need/As little as you can get away with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You’re not creating a product/writing a book</a:t>
            </a:r>
          </a:p>
          <a:p>
            <a:r>
              <a:rPr lang="en-US" dirty="0"/>
              <a:t>Templates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Choose what works/Can be maintained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Re-use metadata &amp; drivers for multiple templates</a:t>
            </a:r>
          </a:p>
          <a:p>
            <a:r>
              <a:rPr lang="en-US" sz="3200" dirty="0"/>
              <a:t>Resources </a:t>
            </a:r>
            <a:r>
              <a:rPr lang="en-US" sz="3200"/>
              <a:t>(Slides &amp; Code Samples)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kevinjmackey/SQLSaturdayLA2021 (github.com)</a:t>
            </a:r>
            <a:endParaRPr lang="en-US" sz="3200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9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finally…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66373" y="1871896"/>
            <a:ext cx="9227018" cy="334119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13460" y="2778422"/>
            <a:ext cx="10935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53065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826" y="360364"/>
            <a:ext cx="5511300" cy="2695658"/>
          </a:xfrm>
        </p:spPr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776" y="4707112"/>
            <a:ext cx="511239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Kevin J Mackey</a:t>
            </a:r>
          </a:p>
          <a:p>
            <a:r>
              <a:rPr lang="en-US" dirty="0">
                <a:hlinkClick r:id="rId2"/>
              </a:rPr>
              <a:t>kevin@mackey.name</a:t>
            </a:r>
            <a:endParaRPr lang="en-US" dirty="0"/>
          </a:p>
          <a:p>
            <a:r>
              <a:rPr lang="en-US" sz="2800" dirty="0">
                <a:hlinkClick r:id="rId3"/>
              </a:rPr>
              <a:t>http://kjmackey.wordpress.com</a:t>
            </a:r>
            <a:endParaRPr lang="en-US" sz="2800" dirty="0"/>
          </a:p>
          <a:p>
            <a:r>
              <a:rPr lang="en-US" dirty="0"/>
              <a:t>@</a:t>
            </a:r>
            <a:r>
              <a:rPr lang="en-US" dirty="0" err="1"/>
              <a:t>kevinjmackey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30390" y="2861965"/>
            <a:ext cx="2791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History/Why</a:t>
            </a:r>
          </a:p>
          <a:p>
            <a:r>
              <a:rPr lang="en-US" dirty="0"/>
              <a:t>Code Generator Anatomy</a:t>
            </a:r>
          </a:p>
          <a:p>
            <a:r>
              <a:rPr lang="en-US" dirty="0"/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148607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826" y="360364"/>
            <a:ext cx="5511300" cy="2695658"/>
          </a:xfrm>
        </p:spPr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776" y="4707112"/>
            <a:ext cx="35433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Kevin J Mackey</a:t>
            </a:r>
          </a:p>
          <a:p>
            <a:r>
              <a:rPr lang="en-US" dirty="0">
                <a:hlinkClick r:id="rId2"/>
              </a:rPr>
              <a:t>kevin@mackey.name</a:t>
            </a:r>
            <a:endParaRPr lang="en-US" dirty="0"/>
          </a:p>
          <a:p>
            <a:r>
              <a:rPr lang="en-US" dirty="0">
                <a:hlinkClick r:id="rId3"/>
              </a:rPr>
              <a:t>http://kjmackey.wordpress.com</a:t>
            </a:r>
            <a:endParaRPr lang="en-US" dirty="0"/>
          </a:p>
          <a:p>
            <a:r>
              <a:rPr lang="en-US" sz="2800" dirty="0"/>
              <a:t>@</a:t>
            </a:r>
            <a:r>
              <a:rPr lang="en-US" sz="2800" dirty="0" err="1"/>
              <a:t>kevinjmackey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530390" y="2861965"/>
            <a:ext cx="2791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History/Why</a:t>
            </a:r>
          </a:p>
          <a:p>
            <a:r>
              <a:rPr lang="en-US" dirty="0"/>
              <a:t>Code Generator Anatomy</a:t>
            </a:r>
          </a:p>
          <a:p>
            <a:r>
              <a:rPr lang="en-US" dirty="0"/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1206812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70742" y="1416585"/>
            <a:ext cx="9669473" cy="427211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At this thing a long time. Hate the rain.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Been working with an unhealthy focus on Service Broker for the past few years. Prior to that architect at a failed startup.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If I grow up, I hope to finally make a decent chocolate éclair.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 keep trying things at home.</a:t>
            </a:r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know what they say: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70743" y="1416585"/>
            <a:ext cx="3953196" cy="4680000"/>
          </a:xfrm>
        </p:spPr>
        <p:txBody>
          <a:bodyPr/>
          <a:lstStyle/>
          <a:p>
            <a:r>
              <a:rPr lang="en-US" dirty="0"/>
              <a:t>Use metadata to make your code do what you want.</a:t>
            </a:r>
          </a:p>
        </p:txBody>
      </p:sp>
    </p:spTree>
    <p:extLst>
      <p:ext uri="{BB962C8B-B14F-4D97-AF65-F5344CB8AC3E}">
        <p14:creationId xmlns:p14="http://schemas.microsoft.com/office/powerpoint/2010/main" val="3764572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say: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670743" y="1416585"/>
            <a:ext cx="3953196" cy="4680000"/>
          </a:xfrm>
        </p:spPr>
        <p:txBody>
          <a:bodyPr/>
          <a:lstStyle/>
          <a:p>
            <a:r>
              <a:rPr lang="en-US" dirty="0"/>
              <a:t>Use metadata to make your code. </a:t>
            </a:r>
          </a:p>
        </p:txBody>
      </p:sp>
    </p:spTree>
    <p:extLst>
      <p:ext uri="{BB962C8B-B14F-4D97-AF65-F5344CB8AC3E}">
        <p14:creationId xmlns:p14="http://schemas.microsoft.com/office/powerpoint/2010/main" val="441023817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11062</TotalTime>
  <Words>1048</Words>
  <Application>Microsoft Office PowerPoint</Application>
  <PresentationFormat>Custom</PresentationFormat>
  <Paragraphs>213</Paragraphs>
  <Slides>46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Segoe UI</vt:lpstr>
      <vt:lpstr>Wingdings</vt:lpstr>
      <vt:lpstr>SQLSatOslo 2016</vt:lpstr>
      <vt:lpstr>1_SQLSatOslo 2016</vt:lpstr>
      <vt:lpstr>Image</vt:lpstr>
      <vt:lpstr>Don’t just Code it—Generate it!</vt:lpstr>
      <vt:lpstr>Thank You to our Sponsors!</vt:lpstr>
      <vt:lpstr>About</vt:lpstr>
      <vt:lpstr>About</vt:lpstr>
      <vt:lpstr>About</vt:lpstr>
      <vt:lpstr>About</vt:lpstr>
      <vt:lpstr>About</vt:lpstr>
      <vt:lpstr>You know what they say:</vt:lpstr>
      <vt:lpstr>I say:</vt:lpstr>
      <vt:lpstr>I say:</vt:lpstr>
      <vt:lpstr>History/Why</vt:lpstr>
      <vt:lpstr>History/Why</vt:lpstr>
      <vt:lpstr>Says who?</vt:lpstr>
      <vt:lpstr>Why?</vt:lpstr>
      <vt:lpstr>Why?</vt:lpstr>
      <vt:lpstr>How?</vt:lpstr>
      <vt:lpstr>How?</vt:lpstr>
      <vt:lpstr>How? Dynamic SQL</vt:lpstr>
      <vt:lpstr>How? Dynamic SQL</vt:lpstr>
      <vt:lpstr>How? Templates</vt:lpstr>
      <vt:lpstr>How? Templates</vt:lpstr>
      <vt:lpstr>Code Generator Anatomy</vt:lpstr>
      <vt:lpstr>Code Generator Anatomy</vt:lpstr>
      <vt:lpstr>Metadata</vt:lpstr>
      <vt:lpstr>Metadata—Natural</vt:lpstr>
      <vt:lpstr>Metadata—Natural</vt:lpstr>
      <vt:lpstr>Code Generator Anatomy</vt:lpstr>
      <vt:lpstr>Code Generator Anatomy</vt:lpstr>
      <vt:lpstr>Metadata—Hybrid</vt:lpstr>
      <vt:lpstr>Metadata—Hybrid</vt:lpstr>
      <vt:lpstr>Metadata—Custom</vt:lpstr>
      <vt:lpstr>Metadata—Custom</vt:lpstr>
      <vt:lpstr>Metadata—Custom</vt:lpstr>
      <vt:lpstr>Code Generator Anatomy</vt:lpstr>
      <vt:lpstr>Template(s)</vt:lpstr>
      <vt:lpstr>Template(s)—Python</vt:lpstr>
      <vt:lpstr>Template(s)</vt:lpstr>
      <vt:lpstr>Template(s)</vt:lpstr>
      <vt:lpstr>Template(s)</vt:lpstr>
      <vt:lpstr>Code Generator Anatomy</vt:lpstr>
      <vt:lpstr>A Driver Program</vt:lpstr>
      <vt:lpstr>Code Generator Anatomy</vt:lpstr>
      <vt:lpstr>A Driver Program</vt:lpstr>
      <vt:lpstr>A Driver Program</vt:lpstr>
      <vt:lpstr>Final Thoughts</vt:lpstr>
      <vt:lpstr>And finally…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Kevin Mackey</cp:lastModifiedBy>
  <cp:revision>150</cp:revision>
  <dcterms:created xsi:type="dcterms:W3CDTF">2011-08-19T20:30:49Z</dcterms:created>
  <dcterms:modified xsi:type="dcterms:W3CDTF">2021-06-12T16:01:53Z</dcterms:modified>
</cp:coreProperties>
</file>